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2"/>
  </p:notesMasterIdLst>
  <p:sldIdLst>
    <p:sldId id="275" r:id="rId2"/>
    <p:sldId id="284" r:id="rId3"/>
    <p:sldId id="276" r:id="rId4"/>
    <p:sldId id="278" r:id="rId5"/>
    <p:sldId id="279" r:id="rId6"/>
    <p:sldId id="287" r:id="rId7"/>
    <p:sldId id="288" r:id="rId8"/>
    <p:sldId id="280" r:id="rId9"/>
    <p:sldId id="282" r:id="rId10"/>
    <p:sldId id="28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99"/>
    <a:srgbClr val="FFFF66"/>
    <a:srgbClr val="CCECFF"/>
    <a:srgbClr val="99CCFF"/>
    <a:srgbClr val="B3193B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 autoAdjust="0"/>
  </p:normalViewPr>
  <p:slideViewPr>
    <p:cSldViewPr>
      <p:cViewPr varScale="1">
        <p:scale>
          <a:sx n="74" d="100"/>
          <a:sy n="74" d="100"/>
        </p:scale>
        <p:origin x="9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01B1C-2E4E-4E33-8178-54472F5A652C}" type="datetimeFigureOut">
              <a:rPr lang="ru-RU" smtClean="0"/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3515B-1ED5-479D-A328-26208D0F44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157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3515B-1ED5-479D-A328-26208D0F440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43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1" y="0"/>
            <a:ext cx="752476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396" tIns="44198" rIns="88396" bIns="44198" anchor="ctr"/>
          <a:lstStyle/>
          <a:p>
            <a:pPr algn="ctr" defTabSz="88398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467602" y="209550"/>
            <a:ext cx="657227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88398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88398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88398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6" y="1267485"/>
            <a:ext cx="7235981" cy="5133316"/>
          </a:xfrm>
        </p:spPr>
        <p:txBody>
          <a:bodyPr/>
          <a:lstStyle>
            <a:lvl1pPr>
              <a:defRPr sz="110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6" y="201706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308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4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3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5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9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51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93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35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FA89F-C31D-4EA4-892E-7537B60AFCD2}" type="datetime1">
              <a:rPr lang="ru-RU" smtClean="0"/>
              <a:t>10.12.2015</a:t>
            </a:fld>
            <a:endParaRPr lang="ru-RU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322" y="236135"/>
            <a:ext cx="785304" cy="365722"/>
          </a:xfrm>
        </p:spPr>
        <p:txBody>
          <a:bodyPr/>
          <a:lstStyle>
            <a:lvl1pPr>
              <a:defRPr sz="1385" smtClean="0"/>
            </a:lvl1pPr>
          </a:lstStyle>
          <a:p>
            <a:pPr>
              <a:defRPr/>
            </a:pPr>
            <a:fld id="{6A306C6A-CB1C-4349-8AF3-D8724F405C8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1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B4F3E-A506-4AC3-BA39-2944ED353C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33A39-D055-4608-8E20-327A22E8CFB8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6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CF600-6773-4FCB-8BBD-E4F24C736BF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7773B-C69B-4378-8C01-227BCC6BA841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8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2" y="5257802"/>
            <a:ext cx="7239000" cy="1143000"/>
          </a:xfrm>
        </p:spPr>
        <p:txBody>
          <a:bodyPr/>
          <a:lstStyle>
            <a:lvl1pPr algn="l">
              <a:defRPr sz="6923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1" y="838200"/>
            <a:ext cx="7467600" cy="4419600"/>
          </a:xfrm>
        </p:spPr>
        <p:txBody>
          <a:bodyPr>
            <a:normAutofit/>
          </a:bodyPr>
          <a:lstStyle>
            <a:lvl1pPr>
              <a:defRPr sz="2677"/>
            </a:lvl1pPr>
            <a:lvl2pPr>
              <a:defRPr sz="1754">
                <a:solidFill>
                  <a:schemeClr val="tx1"/>
                </a:solidFill>
              </a:defRPr>
            </a:lvl2pPr>
            <a:lvl3pPr>
              <a:defRPr sz="1754">
                <a:solidFill>
                  <a:schemeClr val="tx1"/>
                </a:solidFill>
              </a:defRPr>
            </a:lvl3pPr>
            <a:lvl4pPr>
              <a:defRPr sz="1754">
                <a:solidFill>
                  <a:schemeClr val="tx1"/>
                </a:solidFill>
              </a:defRPr>
            </a:lvl4pPr>
            <a:lvl5pPr>
              <a:defRPr sz="1754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B51B9-E592-4977-AC67-AC6E1EA7430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46B02-D091-46B3-94C0-FB3284095946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56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5" y="4484081"/>
            <a:ext cx="7239002" cy="762000"/>
          </a:xfrm>
        </p:spPr>
        <p:txBody>
          <a:bodyPr bIns="0" anchor="b"/>
          <a:lstStyle>
            <a:lvl1pPr marL="0" indent="0">
              <a:buNone/>
              <a:defRPr sz="1939">
                <a:solidFill>
                  <a:schemeClr val="tx1"/>
                </a:solidFill>
              </a:defRPr>
            </a:lvl1pPr>
            <a:lvl2pPr marL="441992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83984" indent="0">
              <a:buNone/>
              <a:defRPr sz="1569">
                <a:solidFill>
                  <a:schemeClr val="tx1">
                    <a:tint val="75000"/>
                  </a:schemeClr>
                </a:solidFill>
              </a:defRPr>
            </a:lvl3pPr>
            <a:lvl4pPr marL="1325976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4pPr>
            <a:lvl5pPr marL="1767967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5pPr>
            <a:lvl6pPr marL="2209959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6pPr>
            <a:lvl7pPr marL="2651951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7pPr>
            <a:lvl8pPr marL="3093942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8pPr>
            <a:lvl9pPr marL="3535935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2" y="5257802"/>
            <a:ext cx="7239000" cy="1143000"/>
          </a:xfrm>
        </p:spPr>
        <p:txBody>
          <a:bodyPr/>
          <a:lstStyle>
            <a:lvl1pPr algn="l">
              <a:defRPr sz="6923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3D0A1-AFE4-4226-89A6-A5575CE0313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3570E-46F7-422D-AA80-D5955A646CBA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52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43D5A-19FD-407D-9585-5CC617BB2B8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B9723-BC7D-404D-8532-A1B58827E44C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09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841249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754" b="1"/>
            </a:lvl1pPr>
            <a:lvl2pPr marL="441992" indent="0">
              <a:buNone/>
              <a:defRPr sz="1939" b="1"/>
            </a:lvl2pPr>
            <a:lvl3pPr marL="883984" indent="0">
              <a:buNone/>
              <a:defRPr sz="1754" b="1"/>
            </a:lvl3pPr>
            <a:lvl4pPr marL="1325976" indent="0">
              <a:buNone/>
              <a:defRPr sz="1569" b="1"/>
            </a:lvl4pPr>
            <a:lvl5pPr marL="1767967" indent="0">
              <a:buNone/>
              <a:defRPr sz="1569" b="1"/>
            </a:lvl5pPr>
            <a:lvl6pPr marL="2209959" indent="0">
              <a:buNone/>
              <a:defRPr sz="1569" b="1"/>
            </a:lvl6pPr>
            <a:lvl7pPr marL="2651951" indent="0">
              <a:buNone/>
              <a:defRPr sz="1569" b="1"/>
            </a:lvl7pPr>
            <a:lvl8pPr marL="3093942" indent="0">
              <a:buNone/>
              <a:defRPr sz="1569" b="1"/>
            </a:lvl8pPr>
            <a:lvl9pPr marL="3535935" indent="0">
              <a:buNone/>
              <a:defRPr sz="156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5" y="841249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754" b="1"/>
            </a:lvl1pPr>
            <a:lvl2pPr marL="441992" indent="0">
              <a:buNone/>
              <a:defRPr sz="1939" b="1"/>
            </a:lvl2pPr>
            <a:lvl3pPr marL="883984" indent="0">
              <a:buNone/>
              <a:defRPr sz="1754" b="1"/>
            </a:lvl3pPr>
            <a:lvl4pPr marL="1325976" indent="0">
              <a:buNone/>
              <a:defRPr sz="1569" b="1"/>
            </a:lvl4pPr>
            <a:lvl5pPr marL="1767967" indent="0">
              <a:buNone/>
              <a:defRPr sz="1569" b="1"/>
            </a:lvl5pPr>
            <a:lvl6pPr marL="2209959" indent="0">
              <a:buNone/>
              <a:defRPr sz="1569" b="1"/>
            </a:lvl6pPr>
            <a:lvl7pPr marL="2651951" indent="0">
              <a:buNone/>
              <a:defRPr sz="1569" b="1"/>
            </a:lvl7pPr>
            <a:lvl8pPr marL="3093942" indent="0">
              <a:buNone/>
              <a:defRPr sz="1569" b="1"/>
            </a:lvl8pPr>
            <a:lvl9pPr marL="3535935" indent="0">
              <a:buNone/>
              <a:defRPr sz="156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CACE-15E1-4BD7-A01D-F127172476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D5B63-AB49-46E4-B296-135E1E756A08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1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B534F-F055-4810-999A-557814FF910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6267C-EC5B-43A5-BD14-C623D4D61442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70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9FAD-3597-4105-81DD-78CF8B365BC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4B9D6-AE54-4EAE-A2A7-1A85EDCE6EED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29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6" y="395287"/>
            <a:ext cx="3008313" cy="1162050"/>
          </a:xfrm>
        </p:spPr>
        <p:txBody>
          <a:bodyPr/>
          <a:lstStyle>
            <a:lvl1pPr algn="l">
              <a:defRPr sz="1939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6" y="1557341"/>
            <a:ext cx="3008313" cy="4386263"/>
          </a:xfrm>
        </p:spPr>
        <p:txBody>
          <a:bodyPr/>
          <a:lstStyle>
            <a:lvl1pPr marL="0" indent="0">
              <a:buNone/>
              <a:defRPr sz="138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41992" indent="0">
              <a:buNone/>
              <a:defRPr sz="1108"/>
            </a:lvl2pPr>
            <a:lvl3pPr marL="883984" indent="0">
              <a:buNone/>
              <a:defRPr sz="1015"/>
            </a:lvl3pPr>
            <a:lvl4pPr marL="1325976" indent="0">
              <a:buNone/>
              <a:defRPr sz="923"/>
            </a:lvl4pPr>
            <a:lvl5pPr marL="1767967" indent="0">
              <a:buNone/>
              <a:defRPr sz="923"/>
            </a:lvl5pPr>
            <a:lvl6pPr marL="2209959" indent="0">
              <a:buNone/>
              <a:defRPr sz="923"/>
            </a:lvl6pPr>
            <a:lvl7pPr marL="2651951" indent="0">
              <a:buNone/>
              <a:defRPr sz="923"/>
            </a:lvl7pPr>
            <a:lvl8pPr marL="3093942" indent="0">
              <a:buNone/>
              <a:defRPr sz="923"/>
            </a:lvl8pPr>
            <a:lvl9pPr marL="3535935" indent="0">
              <a:buNone/>
              <a:defRPr sz="92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A09B6-83DC-43A0-A275-FC810DA6F4D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FCA5B-2820-45B5-B8E0-A8BB8787957B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85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4624755"/>
            <a:ext cx="5486400" cy="404446"/>
          </a:xfrm>
        </p:spPr>
        <p:txBody>
          <a:bodyPr bIns="0"/>
          <a:lstStyle>
            <a:lvl1pPr algn="l">
              <a:defRPr sz="1939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3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139"/>
            </a:lvl1pPr>
            <a:lvl2pPr marL="441992" indent="0">
              <a:buNone/>
              <a:defRPr sz="2677"/>
            </a:lvl2pPr>
            <a:lvl3pPr marL="883984" indent="0">
              <a:buNone/>
              <a:defRPr sz="2308"/>
            </a:lvl3pPr>
            <a:lvl4pPr marL="1325976" indent="0">
              <a:buNone/>
              <a:defRPr sz="1939"/>
            </a:lvl4pPr>
            <a:lvl5pPr marL="1767967" indent="0">
              <a:buNone/>
              <a:defRPr sz="1939"/>
            </a:lvl5pPr>
            <a:lvl6pPr marL="2209959" indent="0">
              <a:buNone/>
              <a:defRPr sz="1939"/>
            </a:lvl6pPr>
            <a:lvl7pPr marL="2651951" indent="0">
              <a:buNone/>
              <a:defRPr sz="1939"/>
            </a:lvl7pPr>
            <a:lvl8pPr marL="3093942" indent="0">
              <a:buNone/>
              <a:defRPr sz="1939"/>
            </a:lvl8pPr>
            <a:lvl9pPr marL="3535935" indent="0">
              <a:buNone/>
              <a:defRPr sz="1939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5029200"/>
            <a:ext cx="4038600" cy="1371600"/>
          </a:xfrm>
        </p:spPr>
        <p:txBody>
          <a:bodyPr/>
          <a:lstStyle>
            <a:lvl1pPr marL="0" indent="0">
              <a:buNone/>
              <a:defRPr sz="1385">
                <a:solidFill>
                  <a:schemeClr val="tx1"/>
                </a:solidFill>
              </a:defRPr>
            </a:lvl1pPr>
            <a:lvl2pPr marL="441992" indent="0">
              <a:buNone/>
              <a:defRPr sz="1108"/>
            </a:lvl2pPr>
            <a:lvl3pPr marL="883984" indent="0">
              <a:buNone/>
              <a:defRPr sz="1015"/>
            </a:lvl3pPr>
            <a:lvl4pPr marL="1325976" indent="0">
              <a:buNone/>
              <a:defRPr sz="923"/>
            </a:lvl4pPr>
            <a:lvl5pPr marL="1767967" indent="0">
              <a:buNone/>
              <a:defRPr sz="923"/>
            </a:lvl5pPr>
            <a:lvl6pPr marL="2209959" indent="0">
              <a:buNone/>
              <a:defRPr sz="923"/>
            </a:lvl6pPr>
            <a:lvl7pPr marL="2651951" indent="0">
              <a:buNone/>
              <a:defRPr sz="923"/>
            </a:lvl7pPr>
            <a:lvl8pPr marL="3093942" indent="0">
              <a:buNone/>
              <a:defRPr sz="923"/>
            </a:lvl8pPr>
            <a:lvl9pPr marL="3535935" indent="0">
              <a:buNone/>
              <a:defRPr sz="92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34C4A-2370-4E06-A8C2-440DA98EADB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9C592-6F26-4CC7-B03A-A7E89697C81A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19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396" tIns="44198" rIns="88396" bIns="44198" anchor="ctr"/>
          <a:lstStyle/>
          <a:p>
            <a:pPr algn="ctr" defTabSz="88398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396" tIns="44198" rIns="88396" bIns="44198" anchor="ctr"/>
          <a:lstStyle/>
          <a:p>
            <a:pPr algn="ctr" defTabSz="88398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019" y="5257608"/>
            <a:ext cx="7239452" cy="1143240"/>
          </a:xfrm>
          <a:prstGeom prst="rect">
            <a:avLst/>
          </a:prstGeom>
        </p:spPr>
        <p:txBody>
          <a:bodyPr vert="horz" lIns="95762" tIns="47881" rIns="95762" bIns="47881" rtlCol="0" anchor="b">
            <a:noAutofit/>
          </a:bodyPr>
          <a:lstStyle/>
          <a:p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019" y="837992"/>
            <a:ext cx="7467510" cy="4419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62" tIns="47881" rIns="95762" bIns="478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744" y="6553472"/>
            <a:ext cx="7162755" cy="228216"/>
          </a:xfrm>
          <a:prstGeom prst="rect">
            <a:avLst/>
          </a:prstGeom>
        </p:spPr>
        <p:txBody>
          <a:bodyPr vert="horz" lIns="95762" tIns="47881" rIns="95762" bIns="47881" rtlCol="0" anchor="ctr"/>
          <a:lstStyle>
            <a:lvl1pPr algn="l" defTabSz="883984" fontAlgn="auto">
              <a:spcBef>
                <a:spcPts val="0"/>
              </a:spcBef>
              <a:spcAft>
                <a:spcPts val="0"/>
              </a:spcAft>
              <a:defRPr sz="1108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529" y="5740677"/>
            <a:ext cx="381452" cy="365002"/>
          </a:xfrm>
          <a:prstGeom prst="rect">
            <a:avLst/>
          </a:prstGeom>
        </p:spPr>
        <p:txBody>
          <a:bodyPr vert="horz" lIns="95762" tIns="47881" rIns="95762" bIns="47881" rtlCol="0" anchor="ctr"/>
          <a:lstStyle>
            <a:lvl1pPr algn="l" defTabSz="883984" fontAlgn="auto">
              <a:spcBef>
                <a:spcPts val="0"/>
              </a:spcBef>
              <a:spcAft>
                <a:spcPts val="0"/>
              </a:spcAft>
              <a:defRPr sz="1108" b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C1AAAA-9631-4ED1-AAF7-61C1CE93DF2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721" y="5714761"/>
            <a:ext cx="242310" cy="431955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lIns="88396" tIns="44198" rIns="88396" bIns="44198"/>
          <a:lstStyle/>
          <a:p>
            <a:pPr defTabSz="88398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414" y="4821075"/>
            <a:ext cx="2625565" cy="228736"/>
          </a:xfrm>
          <a:prstGeom prst="rect">
            <a:avLst/>
          </a:prstGeom>
        </p:spPr>
        <p:txBody>
          <a:bodyPr vert="horz" lIns="95762" tIns="47881" rIns="95762" bIns="47881" rtlCol="0" anchor="ctr"/>
          <a:lstStyle>
            <a:lvl1pPr algn="l" defTabSz="883984" fontAlgn="auto">
              <a:spcBef>
                <a:spcPts val="0"/>
              </a:spcBef>
              <a:spcAft>
                <a:spcPts val="0"/>
              </a:spcAft>
              <a:defRPr sz="1108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1F7C3F-7D0A-4F32-B10D-6D2EA2D4CA3D}" type="datetime1">
              <a:rPr lang="ru-RU" smtClean="0"/>
              <a:t>10.12.2015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77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l" defTabSz="883354" rtl="0" eaLnBrk="1" fontAlgn="base" hangingPunct="1">
        <a:spcBef>
          <a:spcPct val="0"/>
        </a:spcBef>
        <a:spcAft>
          <a:spcPct val="0"/>
        </a:spcAft>
        <a:defRPr sz="6923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2pPr>
      <a:lvl3pPr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3pPr>
      <a:lvl4pPr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4pPr>
      <a:lvl5pPr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5pPr>
      <a:lvl6pPr marL="193760"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6pPr>
      <a:lvl7pPr marL="387518"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7pPr>
      <a:lvl8pPr marL="581278"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8pPr>
      <a:lvl9pPr marL="775037" algn="l" defTabSz="883354" rtl="0" eaLnBrk="1" fontAlgn="base" hangingPunct="1">
        <a:spcBef>
          <a:spcPct val="0"/>
        </a:spcBef>
        <a:spcAft>
          <a:spcPct val="0"/>
        </a:spcAft>
        <a:defRPr sz="6923" b="1">
          <a:solidFill>
            <a:schemeClr val="bg1"/>
          </a:solidFill>
          <a:latin typeface="Calibri" pitchFamily="34" charset="0"/>
        </a:defRPr>
      </a:lvl9pPr>
    </p:titleStyle>
    <p:bodyStyle>
      <a:lvl1pPr marL="331005" indent="-331005" algn="l" defTabSz="88335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77" kern="1200">
          <a:solidFill>
            <a:schemeClr val="tx2"/>
          </a:solidFill>
          <a:latin typeface="+mn-lt"/>
          <a:ea typeface="+mn-ea"/>
          <a:cs typeface="+mn-cs"/>
        </a:defRPr>
      </a:lvl1pPr>
      <a:lvl2pPr marL="717851" indent="-275838" algn="l" defTabSz="883354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1104696" indent="-220670" algn="l" defTabSz="883354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546709" indent="-220670" algn="l" defTabSz="883354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988723" indent="-220670" algn="l" defTabSz="883354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430954" indent="-220996" algn="l" defTabSz="883984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872947" indent="-220996" algn="l" defTabSz="883984" rtl="0" eaLnBrk="1" latinLnBrk="0" hangingPunct="1">
        <a:spcBef>
          <a:spcPct val="20000"/>
        </a:spcBef>
        <a:buFont typeface="Calibri" pitchFamily="34" charset="0"/>
        <a:buChar char="+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314939" indent="-220996" algn="l" defTabSz="883984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756930" indent="-220996" algn="l" defTabSz="883984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1pPr>
      <a:lvl2pPr marL="441992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883984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325976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4pPr>
      <a:lvl5pPr marL="1767967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5pPr>
      <a:lvl6pPr marL="2209959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651951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093942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535935" algn="l" defTabSz="883984" rtl="0" eaLnBrk="1" latinLnBrk="0" hangingPunct="1"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5213775"/>
            <a:ext cx="41338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109004, </a:t>
            </a:r>
            <a:r>
              <a:rPr lang="ru-RU" dirty="0" err="1" smtClean="0"/>
              <a:t>г.Москва</a:t>
            </a:r>
            <a:r>
              <a:rPr lang="ru-RU" dirty="0" smtClean="0"/>
              <a:t> </a:t>
            </a:r>
            <a:r>
              <a:rPr lang="ru-RU" dirty="0" err="1" smtClean="0"/>
              <a:t>Николоямская</a:t>
            </a:r>
            <a:r>
              <a:rPr lang="ru-RU" dirty="0" smtClean="0"/>
              <a:t>, д.51 стр.1, Тел. 8 (499) 272-48-84, e-</a:t>
            </a:r>
            <a:r>
              <a:rPr lang="ru-RU" dirty="0" err="1" smtClean="0"/>
              <a:t>mail</a:t>
            </a:r>
            <a:r>
              <a:rPr lang="ru-RU" dirty="0" smtClean="0"/>
              <a:t>: info@cntrresurs.ru, www.cntrresurs.ru</a:t>
            </a:r>
            <a:endParaRPr lang="ru-RU" dirty="0"/>
          </a:p>
        </p:txBody>
      </p:sp>
      <p:sp>
        <p:nvSpPr>
          <p:cNvPr id="11" name="TextBox 13"/>
          <p:cNvSpPr txBox="1">
            <a:spLocks noGrp="1" noChangeArrowheads="1"/>
          </p:cNvSpPr>
          <p:nvPr>
            <p:ph idx="1"/>
          </p:nvPr>
        </p:nvSpPr>
        <p:spPr bwMode="auto">
          <a:xfrm>
            <a:off x="954899" y="1484784"/>
            <a:ext cx="7467600" cy="2066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62" tIns="47881" rIns="95762" bIns="47881">
            <a:spAutoFit/>
          </a:bodyPr>
          <a:lstStyle>
            <a:lvl1pPr>
              <a:defRPr sz="4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84388" fontAlgn="base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84388" fontAlgn="base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84388" fontAlgn="base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84388" fontAlgn="base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>
              <a:buNone/>
            </a:pPr>
            <a:r>
              <a:rPr lang="ru-RU" alt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ИЗМЕНЕНИЯ, ВНЕСЕННЫЕ В ФЕДЕРАЛЬНЫЙ ЗАКОН ОТ 24.06.1998 № 89-ФЗ «</a:t>
            </a:r>
            <a:r>
              <a:rPr lang="ru-RU" alt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ОБ ОТХОДАХ ПРОИЗВОДСТВА И ПОТРЕБЛЕНИЯ</a:t>
            </a:r>
            <a:r>
              <a:rPr lang="ru-RU" alt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ahoma" pitchFamily="34" charset="0"/>
              </a:rPr>
              <a:t>»</a:t>
            </a:r>
            <a:endParaRPr lang="ru-RU" altLang="ru-RU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1" y="5180389"/>
            <a:ext cx="3815489" cy="928548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 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013773" y="2564904"/>
            <a:ext cx="5649858" cy="717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62" dirty="0">
                <a:latin typeface="+mn-lt"/>
              </a:rPr>
              <a:t>Спасибо, за внимание!</a:t>
            </a:r>
            <a:endParaRPr lang="ru-RU" sz="4062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671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603681" y="1563377"/>
            <a:ext cx="2163356" cy="40692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8566" y="2652747"/>
            <a:ext cx="1723268" cy="571447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78566" y="3987416"/>
            <a:ext cx="1723268" cy="542901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52572" y="2654014"/>
            <a:ext cx="1512168" cy="571447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52572" y="3958870"/>
            <a:ext cx="1512168" cy="571447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04303" y="1517390"/>
            <a:ext cx="3140105" cy="40876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56049" y="2767022"/>
            <a:ext cx="1378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Субъекты РФ</a:t>
            </a:r>
            <a:endParaRPr lang="ru-RU" sz="16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870" y="3958870"/>
            <a:ext cx="1705312" cy="58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Органы местного </a:t>
            </a:r>
          </a:p>
          <a:p>
            <a:r>
              <a:rPr lang="ru-RU" sz="1600" dirty="0" smtClean="0">
                <a:latin typeface="+mn-lt"/>
              </a:rPr>
              <a:t>самоуправления</a:t>
            </a:r>
            <a:endParaRPr lang="ru-RU" sz="1600" dirty="0">
              <a:latin typeface="+mn-lt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437468" y="4122247"/>
            <a:ext cx="489221" cy="191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716778" y="2821387"/>
            <a:ext cx="482534" cy="234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28100" y="1962579"/>
            <a:ext cx="2874698" cy="1624255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228100" y="3936029"/>
            <a:ext cx="2837429" cy="1319851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559998" y="303244"/>
            <a:ext cx="654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Перераспределение полномочий в области обращения с отходами </a:t>
            </a:r>
            <a:endParaRPr lang="ru-RU" sz="22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45356" y="1605939"/>
            <a:ext cx="172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 01.01.2016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811054" y="1544136"/>
            <a:ext cx="172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 01.01.2016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2923981" y="2580107"/>
            <a:ext cx="167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- Участие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926755" y="3892659"/>
            <a:ext cx="1678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- </a:t>
            </a:r>
            <a:r>
              <a:rPr lang="ru-RU" dirty="0" smtClean="0">
                <a:latin typeface="+mn-lt"/>
              </a:rPr>
              <a:t>Организация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273040" y="2030887"/>
            <a:ext cx="202740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- Сбор</a:t>
            </a:r>
          </a:p>
          <a:p>
            <a:r>
              <a:rPr lang="ru-RU" sz="1600" dirty="0" smtClean="0">
                <a:latin typeface="+mn-lt"/>
              </a:rPr>
              <a:t>- </a:t>
            </a:r>
            <a:r>
              <a:rPr lang="ru-RU" sz="1600" dirty="0" smtClean="0">
                <a:latin typeface="+mn-lt"/>
              </a:rPr>
              <a:t>Транспортирование</a:t>
            </a:r>
            <a:endParaRPr lang="ru-RU" sz="1600" dirty="0" smtClean="0">
              <a:latin typeface="+mn-lt"/>
            </a:endParaRPr>
          </a:p>
          <a:p>
            <a:r>
              <a:rPr lang="ru-RU" sz="1600" dirty="0" smtClean="0">
                <a:latin typeface="+mn-lt"/>
              </a:rPr>
              <a:t>- Обработка</a:t>
            </a:r>
          </a:p>
          <a:p>
            <a:r>
              <a:rPr lang="ru-RU" sz="1600" dirty="0" smtClean="0">
                <a:latin typeface="+mn-lt"/>
              </a:rPr>
              <a:t>- Утилизация</a:t>
            </a:r>
          </a:p>
          <a:p>
            <a:r>
              <a:rPr lang="ru-RU" sz="1600" dirty="0" smtClean="0">
                <a:latin typeface="+mn-lt"/>
              </a:rPr>
              <a:t>- Обезвреживание</a:t>
            </a:r>
          </a:p>
          <a:p>
            <a:r>
              <a:rPr lang="ru-RU" sz="1600" dirty="0" smtClean="0">
                <a:latin typeface="+mn-lt"/>
              </a:rPr>
              <a:t>- Размещение</a:t>
            </a:r>
          </a:p>
          <a:p>
            <a:pPr marL="285750" indent="-285750">
              <a:buFontTx/>
              <a:buChar char="-"/>
            </a:pPr>
            <a:endParaRPr lang="ru-RU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78964" y="4180455"/>
            <a:ext cx="2766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+mn-lt"/>
              </a:rPr>
              <a:t>УЧАСТИЕ* </a:t>
            </a:r>
            <a:r>
              <a:rPr lang="ru-RU" sz="1600" dirty="0" smtClean="0">
                <a:latin typeface="+mn-lt"/>
              </a:rPr>
              <a:t>в организации деятельности по обращению </a:t>
            </a:r>
          </a:p>
          <a:p>
            <a:r>
              <a:rPr lang="ru-RU" sz="1600" dirty="0" smtClean="0">
                <a:latin typeface="+mn-lt"/>
              </a:rPr>
              <a:t>с отходами</a:t>
            </a:r>
            <a:endParaRPr lang="ru-RU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4693801" y="4186174"/>
            <a:ext cx="482534" cy="2341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 rot="19764657">
            <a:off x="4575816" y="3589071"/>
            <a:ext cx="742118" cy="2524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>
            <a:off x="2434760" y="2840642"/>
            <a:ext cx="489221" cy="191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pic>
        <p:nvPicPr>
          <p:cNvPr id="31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22" y="5479345"/>
            <a:ext cx="4134608" cy="100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6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259744" y="303451"/>
            <a:ext cx="654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Изменения в области лицензирования</a:t>
            </a:r>
            <a:endParaRPr lang="ru-RU" sz="22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8296" y="4241679"/>
            <a:ext cx="33826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n-lt"/>
              </a:rPr>
              <a:t>Отсутствие переходного периода</a:t>
            </a:r>
            <a:r>
              <a:rPr lang="en-US" sz="1600" b="1" dirty="0" smtClean="0">
                <a:latin typeface="+mn-lt"/>
              </a:rPr>
              <a:t>:</a:t>
            </a:r>
            <a:r>
              <a:rPr lang="ru-RU" sz="1600" b="1" dirty="0" smtClean="0">
                <a:latin typeface="+mn-lt"/>
              </a:rPr>
              <a:t> </a:t>
            </a:r>
          </a:p>
          <a:p>
            <a:r>
              <a:rPr lang="ru-RU" sz="1600" b="1" dirty="0" smtClean="0">
                <a:latin typeface="+mn-lt"/>
              </a:rPr>
              <a:t>Прекращение действия лицензий </a:t>
            </a:r>
          </a:p>
          <a:p>
            <a:r>
              <a:rPr lang="ru-RU" sz="1600" b="1" dirty="0" smtClean="0">
                <a:latin typeface="+mn-lt"/>
              </a:rPr>
              <a:t>выданных до </a:t>
            </a:r>
            <a:r>
              <a:rPr lang="ru-RU" sz="1600" b="1" dirty="0" smtClean="0">
                <a:latin typeface="+mn-lt"/>
              </a:rPr>
              <a:t>01.07.2015 (кроме обезвреживания и захоронения, выданных до 01.07.2015)</a:t>
            </a:r>
            <a:endParaRPr lang="ru-RU" sz="1600" b="1" dirty="0">
              <a:latin typeface="+mn-lt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43608" y="1289299"/>
            <a:ext cx="2664296" cy="272177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677464" y="1261976"/>
            <a:ext cx="3075781" cy="35476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324491" y="2200255"/>
            <a:ext cx="2160240" cy="5311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118257" y="2487638"/>
            <a:ext cx="2259633" cy="354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5534640" y="2428463"/>
            <a:ext cx="205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+mn-lt"/>
              </a:rPr>
              <a:t>Размещение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124863" y="1981736"/>
            <a:ext cx="2259633" cy="354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5118258" y="2970885"/>
            <a:ext cx="2259633" cy="354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5132021" y="3905089"/>
            <a:ext cx="2259633" cy="354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5124863" y="4361221"/>
            <a:ext cx="2259633" cy="354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5582677" y="4317960"/>
            <a:ext cx="1359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+mn-lt"/>
              </a:rPr>
              <a:t>Обработка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34640" y="3846702"/>
            <a:ext cx="1559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+mn-lt"/>
              </a:rPr>
              <a:t>Утилизация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8376" y="1922688"/>
            <a:ext cx="205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Обезвреживание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129539" y="3429348"/>
            <a:ext cx="2248351" cy="354658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5925106" y="2921682"/>
            <a:ext cx="92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+mn-lt"/>
              </a:rPr>
              <a:t>Сбор</a:t>
            </a:r>
            <a:endParaRPr lang="ru-RU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15332" y="3408352"/>
            <a:ext cx="231663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Транспортирование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34481" y="1317582"/>
            <a:ext cx="234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ДО </a:t>
            </a: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01.01.2016 </a:t>
            </a:r>
            <a:endParaRPr lang="ru-RU" sz="1600" dirty="0" smtClean="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ЛИЦЕНЗИРОВАНИЮ  ПОДЛЕЖАТ</a:t>
            </a:r>
            <a:endParaRPr lang="ru-RU" sz="16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323567" y="2972726"/>
            <a:ext cx="2160240" cy="53117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5091708" y="1234029"/>
            <a:ext cx="23402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ПОСЛЕ 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01.01.2016 </a:t>
            </a:r>
            <a:endParaRPr lang="ru-RU" sz="1500" dirty="0" smtClean="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ЛИЦЕНЗИРОВАНИЮ  ПОДЛЕЖАТ</a:t>
            </a:r>
            <a:endParaRPr lang="ru-RU" sz="15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388682" y="2263087"/>
            <a:ext cx="205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+mn-lt"/>
              </a:rPr>
              <a:t>Обезвреживание</a:t>
            </a:r>
            <a:endParaRPr lang="ru-RU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663747" y="3026014"/>
            <a:ext cx="205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+mn-lt"/>
              </a:rPr>
              <a:t>Размещение</a:t>
            </a:r>
            <a:endParaRPr lang="ru-RU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922112" y="4903399"/>
            <a:ext cx="2664295" cy="659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83377" y="4909983"/>
            <a:ext cx="272939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n-lt"/>
              </a:rPr>
              <a:t>Лицензирующий орган</a:t>
            </a:r>
            <a:r>
              <a:rPr lang="en-US" dirty="0" smtClean="0">
                <a:latin typeface="+mn-lt"/>
              </a:rPr>
              <a:t>: </a:t>
            </a:r>
            <a:r>
              <a:rPr lang="ru-RU" dirty="0" smtClean="0">
                <a:latin typeface="+mn-lt"/>
              </a:rPr>
              <a:t>РОСПРИРОДНАДЗОР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pic>
        <p:nvPicPr>
          <p:cNvPr id="33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22" y="5479345"/>
            <a:ext cx="4134608" cy="100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82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568261" y="125065"/>
            <a:ext cx="654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Регулирование в области обращения с отходами от использования товаров</a:t>
            </a:r>
            <a:endParaRPr lang="ru-RU" sz="22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23928" y="1412775"/>
            <a:ext cx="4299640" cy="435000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38920" y="1920735"/>
            <a:ext cx="2591671" cy="316409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011098" y="2284873"/>
            <a:ext cx="4157097" cy="64807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11098" y="3023879"/>
            <a:ext cx="4157097" cy="736936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011098" y="3855380"/>
            <a:ext cx="4157097" cy="107721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71174" y="5049681"/>
            <a:ext cx="4045349" cy="3568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99745" y="2300871"/>
            <a:ext cx="4123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Самостоятельно обеспечивают утилизацию отходов от использования товаров</a:t>
            </a:r>
            <a:endParaRPr lang="ru-RU" sz="16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3789" y="1479474"/>
            <a:ext cx="39127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+mn-lt"/>
              </a:rPr>
              <a:t>Обязанности</a:t>
            </a:r>
            <a:r>
              <a:rPr lang="ru-RU" sz="1400" b="1" dirty="0" smtClean="0">
                <a:latin typeface="+mn-lt"/>
              </a:rPr>
              <a:t> по утилизации отходов от использования товаров может быть исполнена следующими способами</a:t>
            </a:r>
            <a:r>
              <a:rPr lang="en-US" sz="1400" b="1" dirty="0" smtClean="0">
                <a:latin typeface="+mn-lt"/>
              </a:rPr>
              <a:t>:</a:t>
            </a:r>
            <a:endParaRPr lang="ru-RU" sz="14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99745" y="2976483"/>
            <a:ext cx="4123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Заключают договоры с операторами по обращению с </a:t>
            </a:r>
            <a:r>
              <a:rPr lang="ru-RU" sz="1600" dirty="0">
                <a:latin typeface="+mn-lt"/>
              </a:rPr>
              <a:t>т</a:t>
            </a:r>
            <a:r>
              <a:rPr lang="ru-RU" sz="1600" dirty="0" smtClean="0">
                <a:latin typeface="+mn-lt"/>
              </a:rPr>
              <a:t>вердыми коммунальными отходами </a:t>
            </a:r>
            <a:endParaRPr lang="ru-RU" sz="16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15301" y="3855379"/>
            <a:ext cx="4041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Создают объединения (союзы) производителей</a:t>
            </a:r>
            <a:r>
              <a:rPr lang="en-US" sz="1600" dirty="0" smtClean="0">
                <a:latin typeface="+mn-lt"/>
              </a:rPr>
              <a:t>, </a:t>
            </a:r>
            <a:r>
              <a:rPr lang="ru-RU" sz="1600" dirty="0" smtClean="0">
                <a:latin typeface="+mn-lt"/>
              </a:rPr>
              <a:t>импортеров товаров</a:t>
            </a:r>
            <a:r>
              <a:rPr lang="en-US" sz="1600" dirty="0" smtClean="0">
                <a:latin typeface="+mn-lt"/>
              </a:rPr>
              <a:t>, </a:t>
            </a:r>
            <a:r>
              <a:rPr lang="ru-RU" sz="1600" dirty="0" smtClean="0">
                <a:latin typeface="+mn-lt"/>
              </a:rPr>
              <a:t>обеспечивающие утилизацию отходом от использования товаров</a:t>
            </a:r>
            <a:endParaRPr lang="ru-RU" sz="16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55325" y="5049680"/>
            <a:ext cx="3384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Уплачивают экологический сбор</a:t>
            </a:r>
            <a:endParaRPr lang="ru-RU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079" y="2218138"/>
            <a:ext cx="280535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dirty="0" smtClean="0">
                <a:latin typeface="+mn-lt"/>
              </a:rPr>
              <a:t>Производители </a:t>
            </a:r>
          </a:p>
          <a:p>
            <a:pPr algn="ctr"/>
            <a:r>
              <a:rPr lang="ru-RU" sz="2100" dirty="0" smtClean="0">
                <a:latin typeface="+mn-lt"/>
              </a:rPr>
              <a:t>или</a:t>
            </a:r>
            <a:r>
              <a:rPr lang="en-US" sz="2100" dirty="0" smtClean="0">
                <a:latin typeface="+mn-lt"/>
              </a:rPr>
              <a:t> </a:t>
            </a:r>
            <a:endParaRPr lang="ru-RU" sz="2100" dirty="0" smtClean="0">
              <a:latin typeface="+mn-lt"/>
            </a:endParaRPr>
          </a:p>
          <a:p>
            <a:pPr algn="ctr"/>
            <a:r>
              <a:rPr lang="ru-RU" sz="2100" dirty="0" smtClean="0">
                <a:latin typeface="+mn-lt"/>
              </a:rPr>
              <a:t>импортеры </a:t>
            </a:r>
            <a:r>
              <a:rPr lang="ru-RU" sz="2100" dirty="0">
                <a:latin typeface="+mn-lt"/>
              </a:rPr>
              <a:t>товаров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3131840" y="3698960"/>
            <a:ext cx="879258" cy="1519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144382" y="3717162"/>
            <a:ext cx="819747" cy="6154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3165041" y="3383390"/>
            <a:ext cx="841854" cy="3422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3144381" y="2573042"/>
            <a:ext cx="832290" cy="11441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022" y="3383390"/>
            <a:ext cx="1801516" cy="1496962"/>
          </a:xfrm>
          <a:prstGeom prst="rect">
            <a:avLst/>
          </a:prstGeo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pic>
        <p:nvPicPr>
          <p:cNvPr id="27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22" y="5479345"/>
            <a:ext cx="4134608" cy="100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8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 rot="1817482">
            <a:off x="2406106" y="1297895"/>
            <a:ext cx="1039535" cy="69806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 rot="1817482">
            <a:off x="5109584" y="1503839"/>
            <a:ext cx="928259" cy="69806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448555" y="244422"/>
            <a:ext cx="6542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Распределение экологического сбора</a:t>
            </a:r>
            <a:endParaRPr lang="ru-RU" sz="22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8456" y="1201406"/>
            <a:ext cx="1944216" cy="115212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354273" y="1464292"/>
            <a:ext cx="1888845" cy="1169829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973510" y="1852871"/>
            <a:ext cx="2270898" cy="1169829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40317" y="3129897"/>
            <a:ext cx="2702801" cy="75182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27584" y="4467070"/>
            <a:ext cx="2512912" cy="1169829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283968" y="4466220"/>
            <a:ext cx="2528449" cy="1169829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stCxn id="33" idx="2"/>
            <a:endCxn id="35" idx="0"/>
          </p:cNvCxnSpPr>
          <p:nvPr/>
        </p:nvCxnSpPr>
        <p:spPr>
          <a:xfrm flipH="1">
            <a:off x="2084040" y="3881722"/>
            <a:ext cx="1807678" cy="58534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3" idx="2"/>
            <a:endCxn id="37" idx="0"/>
          </p:cNvCxnSpPr>
          <p:nvPr/>
        </p:nvCxnSpPr>
        <p:spPr>
          <a:xfrm>
            <a:off x="3891718" y="3881722"/>
            <a:ext cx="1656475" cy="584498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43193" y="1409621"/>
            <a:ext cx="1915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n-lt"/>
              </a:rPr>
              <a:t>Экологический сбор</a:t>
            </a:r>
            <a:endParaRPr lang="ru-RU" sz="2000" dirty="0">
              <a:latin typeface="+mn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17799" y="1704225"/>
            <a:ext cx="19154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n-lt"/>
              </a:rPr>
              <a:t>Федеральный </a:t>
            </a:r>
          </a:p>
          <a:p>
            <a:pPr algn="ctr"/>
            <a:r>
              <a:rPr lang="ru-RU" sz="2000" dirty="0" smtClean="0">
                <a:latin typeface="+mn-lt"/>
              </a:rPr>
              <a:t>бюджет</a:t>
            </a:r>
            <a:endParaRPr lang="ru-RU" sz="2000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04803" y="1989985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Субсидии субъектам РФ пропорционально численности населения</a:t>
            </a:r>
            <a:endParaRPr lang="ru-RU" sz="1600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53519" y="313491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n-lt"/>
              </a:rPr>
              <a:t>Условия предоставления субсидий субъектами РФ</a:t>
            </a:r>
            <a:endParaRPr lang="ru-RU" dirty="0"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5700" y="4628277"/>
            <a:ext cx="2776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n-lt"/>
              </a:rPr>
              <a:t>Региональная программа в области обращения с отходами</a:t>
            </a:r>
            <a:endParaRPr lang="ru-RU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59852" y="4676757"/>
            <a:ext cx="2776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n-lt"/>
              </a:rPr>
              <a:t>Территориальная схема обращения с отходами</a:t>
            </a:r>
            <a:endParaRPr lang="ru-RU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pic>
        <p:nvPicPr>
          <p:cNvPr id="31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22" y="5479345"/>
            <a:ext cx="4134608" cy="100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3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664"/>
            <a:ext cx="8896247" cy="6221948"/>
          </a:xfrm>
          <a:prstGeom prst="rect">
            <a:avLst/>
          </a:prstGeom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1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3865" y="504368"/>
            <a:ext cx="8102936" cy="48522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 </a:t>
            </a: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4346" y="2764311"/>
            <a:ext cx="7572758" cy="332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Территориальная схема обращения с отходами должна включать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34345" y="570836"/>
            <a:ext cx="1581455" cy="19940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данные о нахождении источников образования отходов на территории субъекта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77933" y="570836"/>
            <a:ext cx="1794661" cy="19940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69" dirty="0"/>
              <a:t>данные о количестве образующихся </a:t>
            </a:r>
            <a:r>
              <a:rPr lang="ru-RU" sz="1569" dirty="0"/>
              <a:t>отходов, </a:t>
            </a:r>
            <a:r>
              <a:rPr lang="ru-RU" sz="1569" dirty="0"/>
              <a:t>с разбивкой по видам и классам опасности отходов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05531" y="570836"/>
            <a:ext cx="2164282" cy="19940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2" dirty="0"/>
              <a:t>данные о целевых показателях по обезвреживанию, утилизации и размещению отходов, установленных в субъекте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98412" y="570836"/>
            <a:ext cx="1559790" cy="19940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/>
              <a:t>данные о нахождении мест сбора и накопления отходов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34345" y="3296062"/>
            <a:ext cx="2142402" cy="20605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данные о месте нахождения объектов по обработке, утилизации, обезвреживанию, захоронению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85908" y="3296062"/>
            <a:ext cx="2303333" cy="20605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69" dirty="0"/>
              <a:t>баланс количественных характеристик образования, обработки, утилизации, обезвреживания, захоронения отходов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98403" y="3296062"/>
            <a:ext cx="2708700" cy="206053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77" dirty="0"/>
              <a:t>схему потоков отходов, в том числе твердых коммунальных отходов, от источников их образования до объектов, используемых для обработки, утилизации, обезвреживания, размещения отходов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1359196" y="2563531"/>
            <a:ext cx="531751" cy="199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3155689" y="2579524"/>
            <a:ext cx="639150" cy="170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5297879" y="2563531"/>
            <a:ext cx="579583" cy="1994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380503" y="2563531"/>
            <a:ext cx="598220" cy="186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1583544" y="3086453"/>
            <a:ext cx="644001" cy="1994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верх 18"/>
          <p:cNvSpPr/>
          <p:nvPr/>
        </p:nvSpPr>
        <p:spPr>
          <a:xfrm>
            <a:off x="3971582" y="3086453"/>
            <a:ext cx="731984" cy="1994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верх 19"/>
          <p:cNvSpPr/>
          <p:nvPr/>
        </p:nvSpPr>
        <p:spPr>
          <a:xfrm>
            <a:off x="6697406" y="3111277"/>
            <a:ext cx="710691" cy="1847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001" y="5384580"/>
            <a:ext cx="3815489" cy="9285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78" y="5525257"/>
            <a:ext cx="3815489" cy="92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60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Прямоугольник 90"/>
          <p:cNvSpPr/>
          <p:nvPr/>
        </p:nvSpPr>
        <p:spPr>
          <a:xfrm>
            <a:off x="5956197" y="2158709"/>
            <a:ext cx="1200281" cy="77735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cxnSp>
        <p:nvCxnSpPr>
          <p:cNvPr id="79" name="Прямая со стрелкой 78"/>
          <p:cNvCxnSpPr>
            <a:stCxn id="60" idx="2"/>
            <a:endCxn id="71" idx="0"/>
          </p:cNvCxnSpPr>
          <p:nvPr/>
        </p:nvCxnSpPr>
        <p:spPr>
          <a:xfrm>
            <a:off x="5195087" y="3603376"/>
            <a:ext cx="1066412" cy="107048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60" idx="2"/>
            <a:endCxn id="62" idx="0"/>
          </p:cNvCxnSpPr>
          <p:nvPr/>
        </p:nvCxnSpPr>
        <p:spPr>
          <a:xfrm flipH="1">
            <a:off x="4124310" y="3603376"/>
            <a:ext cx="1070777" cy="107208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47870" y="346582"/>
            <a:ext cx="654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Региональный оператор по обращению с твердыми коммунальными отходами</a:t>
            </a:r>
            <a:endParaRPr lang="ru-RU" sz="22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5914" y="1499513"/>
            <a:ext cx="1383912" cy="63048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55914" y="2129997"/>
            <a:ext cx="1383912" cy="9389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Регулирование деятельности регионального оператора</a:t>
            </a:r>
            <a:endParaRPr lang="ru-RU" sz="14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530742" y="1499512"/>
            <a:ext cx="1328691" cy="77735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4530741" y="2297035"/>
            <a:ext cx="1328691" cy="13063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199568" y="1472693"/>
            <a:ext cx="1200281" cy="77735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Собственник отходов</a:t>
            </a:r>
            <a:endParaRPr lang="ru-RU" sz="14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3338895" y="4675458"/>
            <a:ext cx="1570830" cy="32273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оператор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2143292" y="1899623"/>
            <a:ext cx="2253206" cy="178374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4257650" y="3885333"/>
            <a:ext cx="750423" cy="3429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тариф</a:t>
            </a:r>
            <a:endParaRPr lang="ru-RU" sz="1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79818" y="166911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Субъект</a:t>
            </a:r>
            <a:endParaRPr lang="ru-RU" sz="1600" dirty="0">
              <a:latin typeface="+mn-lt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027845" y="1851093"/>
            <a:ext cx="2477561" cy="859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71038" y="1489988"/>
            <a:ext cx="17946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+mn-lt"/>
              </a:rPr>
              <a:t>Конкурсный отбор</a:t>
            </a:r>
            <a:endParaRPr lang="ru-RU" sz="1400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77255" y="2016486"/>
            <a:ext cx="23438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+mn-lt"/>
              </a:rPr>
              <a:t>Соглашение</a:t>
            </a:r>
          </a:p>
          <a:p>
            <a:r>
              <a:rPr lang="ru-RU" sz="1200" i="1" dirty="0" smtClean="0">
                <a:latin typeface="+mn-lt"/>
              </a:rPr>
              <a:t>Присвоение статуса</a:t>
            </a:r>
          </a:p>
          <a:p>
            <a:r>
              <a:rPr lang="ru-RU" sz="1200" i="1" dirty="0" smtClean="0">
                <a:latin typeface="+mn-lt"/>
              </a:rPr>
              <a:t>Определение зоны деятельности</a:t>
            </a:r>
          </a:p>
          <a:p>
            <a:r>
              <a:rPr lang="ru-RU" sz="1200" i="1" dirty="0" smtClean="0">
                <a:latin typeface="+mn-lt"/>
              </a:rPr>
              <a:t>Срок 10 лет</a:t>
            </a:r>
          </a:p>
          <a:p>
            <a:r>
              <a:rPr lang="ru-RU" sz="1200" i="1" dirty="0" smtClean="0">
                <a:latin typeface="+mn-lt"/>
              </a:rPr>
              <a:t>Работа в соответствии с</a:t>
            </a:r>
            <a:r>
              <a:rPr lang="en-US" sz="1200" i="1" dirty="0" smtClean="0">
                <a:latin typeface="+mn-lt"/>
              </a:rPr>
              <a:t>:</a:t>
            </a:r>
          </a:p>
          <a:p>
            <a:r>
              <a:rPr lang="en-US" sz="1200" i="1" dirty="0" smtClean="0">
                <a:latin typeface="+mn-lt"/>
              </a:rPr>
              <a:t>- </a:t>
            </a:r>
            <a:r>
              <a:rPr lang="ru-RU" sz="1200" i="1" dirty="0" smtClean="0">
                <a:latin typeface="+mn-lt"/>
              </a:rPr>
              <a:t>региональными </a:t>
            </a:r>
            <a:r>
              <a:rPr lang="ru-RU" sz="1200" i="1" dirty="0">
                <a:latin typeface="+mn-lt"/>
              </a:rPr>
              <a:t>п</a:t>
            </a:r>
            <a:r>
              <a:rPr lang="ru-RU" sz="1200" i="1" dirty="0" smtClean="0">
                <a:latin typeface="+mn-lt"/>
              </a:rPr>
              <a:t>рограммами</a:t>
            </a:r>
          </a:p>
          <a:p>
            <a:r>
              <a:rPr lang="ru-RU" sz="1200" i="1" dirty="0" smtClean="0">
                <a:latin typeface="+mn-lt"/>
              </a:rPr>
              <a:t>- территориальными схемами</a:t>
            </a:r>
          </a:p>
          <a:p>
            <a:r>
              <a:rPr lang="ru-RU" sz="1200" i="1" dirty="0" smtClean="0">
                <a:latin typeface="+mn-lt"/>
              </a:rPr>
              <a:t>- правилами обращения</a:t>
            </a:r>
          </a:p>
          <a:p>
            <a:r>
              <a:rPr lang="ru-RU" sz="1200" i="1" dirty="0" smtClean="0">
                <a:latin typeface="+mn-lt"/>
              </a:rPr>
              <a:t>     с отходами</a:t>
            </a:r>
            <a:endParaRPr lang="ru-RU" sz="1200" i="1" dirty="0"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05170" y="1472693"/>
            <a:ext cx="1544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Региональный оператор</a:t>
            </a:r>
          </a:p>
          <a:p>
            <a:pPr algn="ctr"/>
            <a:r>
              <a:rPr lang="ru-RU" sz="1200" dirty="0" smtClean="0">
                <a:latin typeface="+mn-lt"/>
              </a:rPr>
              <a:t>Юридическое лицо</a:t>
            </a:r>
            <a:endParaRPr lang="ru-RU" sz="12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465035" y="2298595"/>
            <a:ext cx="1661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+mn-lt"/>
              </a:rPr>
              <a:t>Сбор</a:t>
            </a:r>
          </a:p>
          <a:p>
            <a:r>
              <a:rPr lang="ru-RU" sz="1200" dirty="0" smtClean="0">
                <a:latin typeface="+mn-lt"/>
              </a:rPr>
              <a:t>Транспортирование </a:t>
            </a:r>
          </a:p>
          <a:p>
            <a:r>
              <a:rPr lang="ru-RU" sz="1200" dirty="0" smtClean="0">
                <a:latin typeface="+mn-lt"/>
              </a:rPr>
              <a:t>Обработка</a:t>
            </a:r>
            <a:endParaRPr lang="ru-RU" sz="1200" dirty="0" smtClean="0">
              <a:latin typeface="+mn-lt"/>
            </a:endParaRPr>
          </a:p>
          <a:p>
            <a:r>
              <a:rPr lang="ru-RU" sz="1200" dirty="0" smtClean="0">
                <a:latin typeface="+mn-lt"/>
              </a:rPr>
              <a:t>Утилизация</a:t>
            </a:r>
          </a:p>
          <a:p>
            <a:r>
              <a:rPr lang="ru-RU" sz="1200" dirty="0" smtClean="0">
                <a:latin typeface="+mn-lt"/>
              </a:rPr>
              <a:t>Обезвреживание</a:t>
            </a:r>
          </a:p>
          <a:p>
            <a:r>
              <a:rPr lang="ru-RU" sz="1200" dirty="0" smtClean="0">
                <a:latin typeface="+mn-lt"/>
              </a:rPr>
              <a:t>Размещение</a:t>
            </a:r>
            <a:endParaRPr lang="ru-RU" sz="1200" dirty="0">
              <a:latin typeface="+mn-lt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312752" y="3885333"/>
            <a:ext cx="813887" cy="3376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рынок</a:t>
            </a:r>
            <a:endParaRPr lang="ru-RU" sz="1400" i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312752" y="4673858"/>
            <a:ext cx="1897493" cy="27364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оператор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3338896" y="4981950"/>
            <a:ext cx="1570829" cy="87581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- Обработка</a:t>
            </a:r>
          </a:p>
          <a:p>
            <a:r>
              <a:rPr lang="ru-RU" sz="1400" dirty="0" smtClean="0"/>
              <a:t>- Обезвреживание</a:t>
            </a:r>
          </a:p>
          <a:p>
            <a:r>
              <a:rPr lang="ru-RU" sz="1400" dirty="0" smtClean="0"/>
              <a:t>- Захоронение</a:t>
            </a:r>
            <a:endParaRPr lang="ru-RU" sz="1400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312752" y="4962518"/>
            <a:ext cx="1897493" cy="87581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 - Сбор</a:t>
            </a:r>
          </a:p>
          <a:p>
            <a:r>
              <a:rPr lang="ru-RU" sz="1400" dirty="0" smtClean="0"/>
              <a:t> - Транспортирование</a:t>
            </a:r>
          </a:p>
          <a:p>
            <a:r>
              <a:rPr lang="ru-RU" sz="1400" dirty="0" smtClean="0"/>
              <a:t> - Утилизация</a:t>
            </a:r>
            <a:endParaRPr lang="ru-RU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4469120" y="4245687"/>
            <a:ext cx="1579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+mn-lt"/>
              </a:rPr>
              <a:t>Оплата услуг</a:t>
            </a:r>
            <a:endParaRPr lang="ru-RU" sz="1600" b="1" dirty="0">
              <a:latin typeface="+mn-lt"/>
            </a:endParaRPr>
          </a:p>
        </p:txBody>
      </p:sp>
      <p:cxnSp>
        <p:nvCxnSpPr>
          <p:cNvPr id="82" name="Прямая со стрелкой 81"/>
          <p:cNvCxnSpPr/>
          <p:nvPr/>
        </p:nvCxnSpPr>
        <p:spPr>
          <a:xfrm flipH="1">
            <a:off x="5819773" y="2119024"/>
            <a:ext cx="1373196" cy="1097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936268" y="1605201"/>
            <a:ext cx="1220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+mn-lt"/>
              </a:rPr>
              <a:t>Договор</a:t>
            </a:r>
          </a:p>
          <a:p>
            <a:r>
              <a:rPr lang="ru-RU" sz="1200" dirty="0" smtClean="0">
                <a:latin typeface="+mn-lt"/>
              </a:rPr>
              <a:t>Оплата услуг</a:t>
            </a:r>
          </a:p>
          <a:p>
            <a:endParaRPr lang="ru-RU" sz="1200" dirty="0">
              <a:latin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956196" y="2151721"/>
            <a:ext cx="1364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+mn-lt"/>
              </a:rPr>
              <a:t>Единый тариф</a:t>
            </a:r>
          </a:p>
          <a:p>
            <a:r>
              <a:rPr lang="ru-RU" sz="1200" i="1" dirty="0" smtClean="0">
                <a:latin typeface="+mn-lt"/>
              </a:rPr>
              <a:t>За исключением</a:t>
            </a:r>
          </a:p>
          <a:p>
            <a:pPr marL="171450" indent="-171450">
              <a:buFontTx/>
              <a:buChar char="-"/>
            </a:pPr>
            <a:r>
              <a:rPr lang="ru-RU" sz="1200" i="1" dirty="0" smtClean="0">
                <a:latin typeface="+mn-lt"/>
              </a:rPr>
              <a:t>Обработка</a:t>
            </a:r>
          </a:p>
          <a:p>
            <a:pPr marL="171450" indent="-171450">
              <a:buFontTx/>
              <a:buChar char="-"/>
            </a:pPr>
            <a:r>
              <a:rPr lang="ru-RU" sz="1200" i="1" dirty="0" smtClean="0">
                <a:latin typeface="+mn-lt"/>
              </a:rPr>
              <a:t>утилизация</a:t>
            </a:r>
            <a:endParaRPr lang="ru-RU" sz="1200" i="1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  <p:pic>
        <p:nvPicPr>
          <p:cNvPr id="3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22" y="5479345"/>
            <a:ext cx="4134608" cy="1006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92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918676" y="117325"/>
            <a:ext cx="7334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Перспективы развития отрасли обращения с отходами в связи с внесенными изменениями в ФЗ «Об отходах производства и потребления»</a:t>
            </a:r>
            <a:endParaRPr lang="ru-RU" sz="2000" dirty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71600" y="1503041"/>
            <a:ext cx="7200800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971600" y="2369355"/>
            <a:ext cx="7200800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971032" y="4076107"/>
            <a:ext cx="720136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971032" y="4914328"/>
            <a:ext cx="7201368" cy="57606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85436" y="1606407"/>
            <a:ext cx="7201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Построение вертикально ориентированной системы обращения с ТКО</a:t>
            </a:r>
            <a:endParaRPr lang="ru-RU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9558" y="2480222"/>
            <a:ext cx="653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Возможность контроля объема и потоков ТКО</a:t>
            </a:r>
            <a:endParaRPr lang="ru-RU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9558" y="3185705"/>
            <a:ext cx="717724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Привлечение инвестиционных средств на создание инфраструктуры по утилизации и переработки отходов</a:t>
            </a:r>
            <a:endParaRPr lang="ru-RU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9558" y="4177256"/>
            <a:ext cx="701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Сокращение объема отходов</a:t>
            </a:r>
            <a:r>
              <a:rPr lang="en-US" dirty="0" smtClean="0">
                <a:latin typeface="+mn-lt"/>
              </a:rPr>
              <a:t>, </a:t>
            </a:r>
            <a:r>
              <a:rPr lang="ru-RU" dirty="0" smtClean="0">
                <a:latin typeface="+mn-lt"/>
              </a:rPr>
              <a:t>размещаемых на полигоне</a:t>
            </a:r>
            <a:endParaRPr lang="ru-RU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558" y="5030632"/>
            <a:ext cx="693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Развитие рынка вторичного сырья</a:t>
            </a:r>
            <a:endParaRPr lang="ru-RU" dirty="0">
              <a:latin typeface="+mn-lt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109004, г.Москва Николоямская, д.51 стр.1, Тел. 8 (499) 272-48-84, e-mail: info@cntrresurs.ru, www.cntrresurs.ru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7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Региональный оператор</Template>
  <TotalTime>12323</TotalTime>
  <Words>655</Words>
  <Application>Microsoft Office PowerPoint</Application>
  <PresentationFormat>Экран (4:3)</PresentationFormat>
  <Paragraphs>116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Tahoma</vt:lpstr>
      <vt:lpstr>Thermal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компитенций Ресурс</dc:title>
  <dc:creator>user</dc:creator>
  <cp:lastModifiedBy>ofiice</cp:lastModifiedBy>
  <cp:revision>151</cp:revision>
  <dcterms:created xsi:type="dcterms:W3CDTF">2014-01-15T05:51:40Z</dcterms:created>
  <dcterms:modified xsi:type="dcterms:W3CDTF">2015-12-10T07:47:43Z</dcterms:modified>
</cp:coreProperties>
</file>